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66" r:id="rId2"/>
    <p:sldId id="256" r:id="rId3"/>
    <p:sldId id="257" r:id="rId4"/>
    <p:sldId id="258" r:id="rId5"/>
    <p:sldId id="259" r:id="rId6"/>
    <p:sldId id="260" r:id="rId7"/>
    <p:sldId id="261" r:id="rId8"/>
    <p:sldId id="262" r:id="rId9"/>
    <p:sldId id="263" r:id="rId10"/>
    <p:sldId id="264" r:id="rId11"/>
  </p:sldIdLst>
  <p:sldSz cx="12192000" cy="6858000"/>
  <p:notesSz cx="6858000" cy="9144000"/>
  <p:defaultTextStyle>
    <a:defPPr>
      <a:defRPr lang="en-K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97"/>
    <p:restoredTop sz="94694"/>
  </p:normalViewPr>
  <p:slideViewPr>
    <p:cSldViewPr snapToGrid="0">
      <p:cViewPr varScale="1">
        <p:scale>
          <a:sx n="61" d="100"/>
          <a:sy n="61" d="100"/>
        </p:scale>
        <p:origin x="71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23E7F-A659-DA6D-81B5-EFE16B4CDB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KZ"/>
          </a:p>
        </p:txBody>
      </p:sp>
      <p:sp>
        <p:nvSpPr>
          <p:cNvPr id="3" name="Subtitle 2">
            <a:extLst>
              <a:ext uri="{FF2B5EF4-FFF2-40B4-BE49-F238E27FC236}">
                <a16:creationId xmlns:a16="http://schemas.microsoft.com/office/drawing/2014/main" id="{FE136262-688E-3F20-6970-9471F28263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KZ"/>
          </a:p>
        </p:txBody>
      </p:sp>
      <p:sp>
        <p:nvSpPr>
          <p:cNvPr id="4" name="Date Placeholder 3">
            <a:extLst>
              <a:ext uri="{FF2B5EF4-FFF2-40B4-BE49-F238E27FC236}">
                <a16:creationId xmlns:a16="http://schemas.microsoft.com/office/drawing/2014/main" id="{B1739A11-A931-7621-A6B9-820320B812A6}"/>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5" name="Footer Placeholder 4">
            <a:extLst>
              <a:ext uri="{FF2B5EF4-FFF2-40B4-BE49-F238E27FC236}">
                <a16:creationId xmlns:a16="http://schemas.microsoft.com/office/drawing/2014/main" id="{3CD645D4-7FFF-5659-F9D2-178AAB32CB4A}"/>
              </a:ext>
            </a:extLst>
          </p:cNvPr>
          <p:cNvSpPr>
            <a:spLocks noGrp="1"/>
          </p:cNvSpPr>
          <p:nvPr>
            <p:ph type="ftr" sz="quarter" idx="11"/>
          </p:nvPr>
        </p:nvSpPr>
        <p:spPr/>
        <p:txBody>
          <a:bodyPr/>
          <a:lstStyle/>
          <a:p>
            <a:endParaRPr lang="en-KZ"/>
          </a:p>
        </p:txBody>
      </p:sp>
      <p:sp>
        <p:nvSpPr>
          <p:cNvPr id="6" name="Slide Number Placeholder 5">
            <a:extLst>
              <a:ext uri="{FF2B5EF4-FFF2-40B4-BE49-F238E27FC236}">
                <a16:creationId xmlns:a16="http://schemas.microsoft.com/office/drawing/2014/main" id="{26FB0DE7-68CD-B09F-5534-88E9CB48FE5F}"/>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3326355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8723A-6384-CAEC-9903-A9426829F768}"/>
              </a:ext>
            </a:extLst>
          </p:cNvPr>
          <p:cNvSpPr>
            <a:spLocks noGrp="1"/>
          </p:cNvSpPr>
          <p:nvPr>
            <p:ph type="title"/>
          </p:nvPr>
        </p:nvSpPr>
        <p:spPr/>
        <p:txBody>
          <a:bodyPr/>
          <a:lstStyle/>
          <a:p>
            <a:r>
              <a:rPr lang="en-US"/>
              <a:t>Click to edit Master title style</a:t>
            </a:r>
            <a:endParaRPr lang="en-KZ"/>
          </a:p>
        </p:txBody>
      </p:sp>
      <p:sp>
        <p:nvSpPr>
          <p:cNvPr id="3" name="Vertical Text Placeholder 2">
            <a:extLst>
              <a:ext uri="{FF2B5EF4-FFF2-40B4-BE49-F238E27FC236}">
                <a16:creationId xmlns:a16="http://schemas.microsoft.com/office/drawing/2014/main" id="{B2B518DF-6F41-C9A6-4E12-AB42146FA7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Z"/>
          </a:p>
        </p:txBody>
      </p:sp>
      <p:sp>
        <p:nvSpPr>
          <p:cNvPr id="4" name="Date Placeholder 3">
            <a:extLst>
              <a:ext uri="{FF2B5EF4-FFF2-40B4-BE49-F238E27FC236}">
                <a16:creationId xmlns:a16="http://schemas.microsoft.com/office/drawing/2014/main" id="{AD1C03C3-18CB-3568-0E69-5B6B8213A66D}"/>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5" name="Footer Placeholder 4">
            <a:extLst>
              <a:ext uri="{FF2B5EF4-FFF2-40B4-BE49-F238E27FC236}">
                <a16:creationId xmlns:a16="http://schemas.microsoft.com/office/drawing/2014/main" id="{6FCB1B59-2F24-2AF4-CE43-B2395FD381C7}"/>
              </a:ext>
            </a:extLst>
          </p:cNvPr>
          <p:cNvSpPr>
            <a:spLocks noGrp="1"/>
          </p:cNvSpPr>
          <p:nvPr>
            <p:ph type="ftr" sz="quarter" idx="11"/>
          </p:nvPr>
        </p:nvSpPr>
        <p:spPr/>
        <p:txBody>
          <a:bodyPr/>
          <a:lstStyle/>
          <a:p>
            <a:endParaRPr lang="en-KZ"/>
          </a:p>
        </p:txBody>
      </p:sp>
      <p:sp>
        <p:nvSpPr>
          <p:cNvPr id="6" name="Slide Number Placeholder 5">
            <a:extLst>
              <a:ext uri="{FF2B5EF4-FFF2-40B4-BE49-F238E27FC236}">
                <a16:creationId xmlns:a16="http://schemas.microsoft.com/office/drawing/2014/main" id="{7FD7EF18-BC13-D890-30A6-9018A0CF8179}"/>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1564707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5091AA-C1F4-55B7-53D5-1E697D4E985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KZ"/>
          </a:p>
        </p:txBody>
      </p:sp>
      <p:sp>
        <p:nvSpPr>
          <p:cNvPr id="3" name="Vertical Text Placeholder 2">
            <a:extLst>
              <a:ext uri="{FF2B5EF4-FFF2-40B4-BE49-F238E27FC236}">
                <a16:creationId xmlns:a16="http://schemas.microsoft.com/office/drawing/2014/main" id="{9D28E87D-CF6F-E372-C905-0CF4BCB3F52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Z"/>
          </a:p>
        </p:txBody>
      </p:sp>
      <p:sp>
        <p:nvSpPr>
          <p:cNvPr id="4" name="Date Placeholder 3">
            <a:extLst>
              <a:ext uri="{FF2B5EF4-FFF2-40B4-BE49-F238E27FC236}">
                <a16:creationId xmlns:a16="http://schemas.microsoft.com/office/drawing/2014/main" id="{E4DA32A1-8841-7D61-072A-7F84B661BF32}"/>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5" name="Footer Placeholder 4">
            <a:extLst>
              <a:ext uri="{FF2B5EF4-FFF2-40B4-BE49-F238E27FC236}">
                <a16:creationId xmlns:a16="http://schemas.microsoft.com/office/drawing/2014/main" id="{CCD11ECB-EF2E-420A-F506-E0E793F6C6A5}"/>
              </a:ext>
            </a:extLst>
          </p:cNvPr>
          <p:cNvSpPr>
            <a:spLocks noGrp="1"/>
          </p:cNvSpPr>
          <p:nvPr>
            <p:ph type="ftr" sz="quarter" idx="11"/>
          </p:nvPr>
        </p:nvSpPr>
        <p:spPr/>
        <p:txBody>
          <a:bodyPr/>
          <a:lstStyle/>
          <a:p>
            <a:endParaRPr lang="en-KZ"/>
          </a:p>
        </p:txBody>
      </p:sp>
      <p:sp>
        <p:nvSpPr>
          <p:cNvPr id="6" name="Slide Number Placeholder 5">
            <a:extLst>
              <a:ext uri="{FF2B5EF4-FFF2-40B4-BE49-F238E27FC236}">
                <a16:creationId xmlns:a16="http://schemas.microsoft.com/office/drawing/2014/main" id="{60031F94-19FB-9C25-7348-B1A22DE5B17D}"/>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3345205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F4DDB-D409-1FCA-730E-823C28EE9C87}"/>
              </a:ext>
            </a:extLst>
          </p:cNvPr>
          <p:cNvSpPr>
            <a:spLocks noGrp="1"/>
          </p:cNvSpPr>
          <p:nvPr>
            <p:ph type="title"/>
          </p:nvPr>
        </p:nvSpPr>
        <p:spPr/>
        <p:txBody>
          <a:bodyPr/>
          <a:lstStyle/>
          <a:p>
            <a:r>
              <a:rPr lang="en-US"/>
              <a:t>Click to edit Master title style</a:t>
            </a:r>
            <a:endParaRPr lang="en-KZ"/>
          </a:p>
        </p:txBody>
      </p:sp>
      <p:sp>
        <p:nvSpPr>
          <p:cNvPr id="3" name="Content Placeholder 2">
            <a:extLst>
              <a:ext uri="{FF2B5EF4-FFF2-40B4-BE49-F238E27FC236}">
                <a16:creationId xmlns:a16="http://schemas.microsoft.com/office/drawing/2014/main" id="{A4E3BDA3-A4E4-759C-86B6-755446B008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Z"/>
          </a:p>
        </p:txBody>
      </p:sp>
      <p:sp>
        <p:nvSpPr>
          <p:cNvPr id="4" name="Date Placeholder 3">
            <a:extLst>
              <a:ext uri="{FF2B5EF4-FFF2-40B4-BE49-F238E27FC236}">
                <a16:creationId xmlns:a16="http://schemas.microsoft.com/office/drawing/2014/main" id="{A10309A1-B1ED-E49E-0BB1-441B7EAC21E0}"/>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5" name="Footer Placeholder 4">
            <a:extLst>
              <a:ext uri="{FF2B5EF4-FFF2-40B4-BE49-F238E27FC236}">
                <a16:creationId xmlns:a16="http://schemas.microsoft.com/office/drawing/2014/main" id="{F0D25A2A-9147-D3C6-2B8B-4D73C5544516}"/>
              </a:ext>
            </a:extLst>
          </p:cNvPr>
          <p:cNvSpPr>
            <a:spLocks noGrp="1"/>
          </p:cNvSpPr>
          <p:nvPr>
            <p:ph type="ftr" sz="quarter" idx="11"/>
          </p:nvPr>
        </p:nvSpPr>
        <p:spPr/>
        <p:txBody>
          <a:bodyPr/>
          <a:lstStyle/>
          <a:p>
            <a:endParaRPr lang="en-KZ"/>
          </a:p>
        </p:txBody>
      </p:sp>
      <p:sp>
        <p:nvSpPr>
          <p:cNvPr id="6" name="Slide Number Placeholder 5">
            <a:extLst>
              <a:ext uri="{FF2B5EF4-FFF2-40B4-BE49-F238E27FC236}">
                <a16:creationId xmlns:a16="http://schemas.microsoft.com/office/drawing/2014/main" id="{A7086B97-FF66-2EEE-53B2-4819A3E6AFBC}"/>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3189704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8EE91-C93A-4A98-B8CA-BF131E329B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KZ"/>
          </a:p>
        </p:txBody>
      </p:sp>
      <p:sp>
        <p:nvSpPr>
          <p:cNvPr id="3" name="Text Placeholder 2">
            <a:extLst>
              <a:ext uri="{FF2B5EF4-FFF2-40B4-BE49-F238E27FC236}">
                <a16:creationId xmlns:a16="http://schemas.microsoft.com/office/drawing/2014/main" id="{0E31CB23-231C-31E5-2C4D-1F13805BF5A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4A0E9E-14A5-F0F3-09EE-FF56F6B5B982}"/>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5" name="Footer Placeholder 4">
            <a:extLst>
              <a:ext uri="{FF2B5EF4-FFF2-40B4-BE49-F238E27FC236}">
                <a16:creationId xmlns:a16="http://schemas.microsoft.com/office/drawing/2014/main" id="{C3D26382-5A5B-023C-8491-E494235572D4}"/>
              </a:ext>
            </a:extLst>
          </p:cNvPr>
          <p:cNvSpPr>
            <a:spLocks noGrp="1"/>
          </p:cNvSpPr>
          <p:nvPr>
            <p:ph type="ftr" sz="quarter" idx="11"/>
          </p:nvPr>
        </p:nvSpPr>
        <p:spPr/>
        <p:txBody>
          <a:bodyPr/>
          <a:lstStyle/>
          <a:p>
            <a:endParaRPr lang="en-KZ"/>
          </a:p>
        </p:txBody>
      </p:sp>
      <p:sp>
        <p:nvSpPr>
          <p:cNvPr id="6" name="Slide Number Placeholder 5">
            <a:extLst>
              <a:ext uri="{FF2B5EF4-FFF2-40B4-BE49-F238E27FC236}">
                <a16:creationId xmlns:a16="http://schemas.microsoft.com/office/drawing/2014/main" id="{333608B0-11FC-8FB8-F403-289E5EAE78A0}"/>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1330636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C8BFE-460A-0421-5171-5FB708C4999F}"/>
              </a:ext>
            </a:extLst>
          </p:cNvPr>
          <p:cNvSpPr>
            <a:spLocks noGrp="1"/>
          </p:cNvSpPr>
          <p:nvPr>
            <p:ph type="title"/>
          </p:nvPr>
        </p:nvSpPr>
        <p:spPr/>
        <p:txBody>
          <a:bodyPr/>
          <a:lstStyle/>
          <a:p>
            <a:r>
              <a:rPr lang="en-US"/>
              <a:t>Click to edit Master title style</a:t>
            </a:r>
            <a:endParaRPr lang="en-KZ"/>
          </a:p>
        </p:txBody>
      </p:sp>
      <p:sp>
        <p:nvSpPr>
          <p:cNvPr id="3" name="Content Placeholder 2">
            <a:extLst>
              <a:ext uri="{FF2B5EF4-FFF2-40B4-BE49-F238E27FC236}">
                <a16:creationId xmlns:a16="http://schemas.microsoft.com/office/drawing/2014/main" id="{3F9980DF-67FD-8457-67C1-1F7962FF5B5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Z"/>
          </a:p>
        </p:txBody>
      </p:sp>
      <p:sp>
        <p:nvSpPr>
          <p:cNvPr id="4" name="Content Placeholder 3">
            <a:extLst>
              <a:ext uri="{FF2B5EF4-FFF2-40B4-BE49-F238E27FC236}">
                <a16:creationId xmlns:a16="http://schemas.microsoft.com/office/drawing/2014/main" id="{5641B259-742F-B569-FB1A-280C5D3976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Z"/>
          </a:p>
        </p:txBody>
      </p:sp>
      <p:sp>
        <p:nvSpPr>
          <p:cNvPr id="5" name="Date Placeholder 4">
            <a:extLst>
              <a:ext uri="{FF2B5EF4-FFF2-40B4-BE49-F238E27FC236}">
                <a16:creationId xmlns:a16="http://schemas.microsoft.com/office/drawing/2014/main" id="{74BFBBE8-1D04-1112-A62E-45A7CFDA43A6}"/>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6" name="Footer Placeholder 5">
            <a:extLst>
              <a:ext uri="{FF2B5EF4-FFF2-40B4-BE49-F238E27FC236}">
                <a16:creationId xmlns:a16="http://schemas.microsoft.com/office/drawing/2014/main" id="{6101FDC0-2FD0-9912-B279-10CC65AB3FC6}"/>
              </a:ext>
            </a:extLst>
          </p:cNvPr>
          <p:cNvSpPr>
            <a:spLocks noGrp="1"/>
          </p:cNvSpPr>
          <p:nvPr>
            <p:ph type="ftr" sz="quarter" idx="11"/>
          </p:nvPr>
        </p:nvSpPr>
        <p:spPr/>
        <p:txBody>
          <a:bodyPr/>
          <a:lstStyle/>
          <a:p>
            <a:endParaRPr lang="en-KZ"/>
          </a:p>
        </p:txBody>
      </p:sp>
      <p:sp>
        <p:nvSpPr>
          <p:cNvPr id="7" name="Slide Number Placeholder 6">
            <a:extLst>
              <a:ext uri="{FF2B5EF4-FFF2-40B4-BE49-F238E27FC236}">
                <a16:creationId xmlns:a16="http://schemas.microsoft.com/office/drawing/2014/main" id="{066D1847-2828-A808-E476-ABF9A1C1623E}"/>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304491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38FAA-3728-B1F6-2D91-C384D632B75E}"/>
              </a:ext>
            </a:extLst>
          </p:cNvPr>
          <p:cNvSpPr>
            <a:spLocks noGrp="1"/>
          </p:cNvSpPr>
          <p:nvPr>
            <p:ph type="title"/>
          </p:nvPr>
        </p:nvSpPr>
        <p:spPr>
          <a:xfrm>
            <a:off x="839788" y="365125"/>
            <a:ext cx="10515600" cy="1325563"/>
          </a:xfrm>
        </p:spPr>
        <p:txBody>
          <a:bodyPr/>
          <a:lstStyle/>
          <a:p>
            <a:r>
              <a:rPr lang="en-US"/>
              <a:t>Click to edit Master title style</a:t>
            </a:r>
            <a:endParaRPr lang="en-KZ"/>
          </a:p>
        </p:txBody>
      </p:sp>
      <p:sp>
        <p:nvSpPr>
          <p:cNvPr id="3" name="Text Placeholder 2">
            <a:extLst>
              <a:ext uri="{FF2B5EF4-FFF2-40B4-BE49-F238E27FC236}">
                <a16:creationId xmlns:a16="http://schemas.microsoft.com/office/drawing/2014/main" id="{F567071E-F1D5-0BCC-D296-8E19C8286B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4288C4-1989-60D8-5254-C52737D07D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Z"/>
          </a:p>
        </p:txBody>
      </p:sp>
      <p:sp>
        <p:nvSpPr>
          <p:cNvPr id="5" name="Text Placeholder 4">
            <a:extLst>
              <a:ext uri="{FF2B5EF4-FFF2-40B4-BE49-F238E27FC236}">
                <a16:creationId xmlns:a16="http://schemas.microsoft.com/office/drawing/2014/main" id="{EF034FB3-B7DA-8B4E-E783-E944FB1F93B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2A2353-1C37-1AFE-02EA-A127A84B350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Z"/>
          </a:p>
        </p:txBody>
      </p:sp>
      <p:sp>
        <p:nvSpPr>
          <p:cNvPr id="7" name="Date Placeholder 6">
            <a:extLst>
              <a:ext uri="{FF2B5EF4-FFF2-40B4-BE49-F238E27FC236}">
                <a16:creationId xmlns:a16="http://schemas.microsoft.com/office/drawing/2014/main" id="{AE80F9F3-45E5-4ACE-FC6A-E09E6F901E7F}"/>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8" name="Footer Placeholder 7">
            <a:extLst>
              <a:ext uri="{FF2B5EF4-FFF2-40B4-BE49-F238E27FC236}">
                <a16:creationId xmlns:a16="http://schemas.microsoft.com/office/drawing/2014/main" id="{2466187A-B10D-C5DA-6B92-C688E5A2F546}"/>
              </a:ext>
            </a:extLst>
          </p:cNvPr>
          <p:cNvSpPr>
            <a:spLocks noGrp="1"/>
          </p:cNvSpPr>
          <p:nvPr>
            <p:ph type="ftr" sz="quarter" idx="11"/>
          </p:nvPr>
        </p:nvSpPr>
        <p:spPr/>
        <p:txBody>
          <a:bodyPr/>
          <a:lstStyle/>
          <a:p>
            <a:endParaRPr lang="en-KZ"/>
          </a:p>
        </p:txBody>
      </p:sp>
      <p:sp>
        <p:nvSpPr>
          <p:cNvPr id="9" name="Slide Number Placeholder 8">
            <a:extLst>
              <a:ext uri="{FF2B5EF4-FFF2-40B4-BE49-F238E27FC236}">
                <a16:creationId xmlns:a16="http://schemas.microsoft.com/office/drawing/2014/main" id="{2E6711DA-8902-150B-36BC-4BE21F77EF34}"/>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1836520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32BED-C98B-6734-E3E9-B5924518233A}"/>
              </a:ext>
            </a:extLst>
          </p:cNvPr>
          <p:cNvSpPr>
            <a:spLocks noGrp="1"/>
          </p:cNvSpPr>
          <p:nvPr>
            <p:ph type="title"/>
          </p:nvPr>
        </p:nvSpPr>
        <p:spPr/>
        <p:txBody>
          <a:bodyPr/>
          <a:lstStyle/>
          <a:p>
            <a:r>
              <a:rPr lang="en-US"/>
              <a:t>Click to edit Master title style</a:t>
            </a:r>
            <a:endParaRPr lang="en-KZ"/>
          </a:p>
        </p:txBody>
      </p:sp>
      <p:sp>
        <p:nvSpPr>
          <p:cNvPr id="3" name="Date Placeholder 2">
            <a:extLst>
              <a:ext uri="{FF2B5EF4-FFF2-40B4-BE49-F238E27FC236}">
                <a16:creationId xmlns:a16="http://schemas.microsoft.com/office/drawing/2014/main" id="{1585B543-4662-1966-7830-8EF94BC41A90}"/>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4" name="Footer Placeholder 3">
            <a:extLst>
              <a:ext uri="{FF2B5EF4-FFF2-40B4-BE49-F238E27FC236}">
                <a16:creationId xmlns:a16="http://schemas.microsoft.com/office/drawing/2014/main" id="{7C2F8507-455E-7C14-450B-514429B07422}"/>
              </a:ext>
            </a:extLst>
          </p:cNvPr>
          <p:cNvSpPr>
            <a:spLocks noGrp="1"/>
          </p:cNvSpPr>
          <p:nvPr>
            <p:ph type="ftr" sz="quarter" idx="11"/>
          </p:nvPr>
        </p:nvSpPr>
        <p:spPr/>
        <p:txBody>
          <a:bodyPr/>
          <a:lstStyle/>
          <a:p>
            <a:endParaRPr lang="en-KZ"/>
          </a:p>
        </p:txBody>
      </p:sp>
      <p:sp>
        <p:nvSpPr>
          <p:cNvPr id="5" name="Slide Number Placeholder 4">
            <a:extLst>
              <a:ext uri="{FF2B5EF4-FFF2-40B4-BE49-F238E27FC236}">
                <a16:creationId xmlns:a16="http://schemas.microsoft.com/office/drawing/2014/main" id="{A519A7AB-FD85-AF44-A858-5F60058DE01B}"/>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3730587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FF037F-23F7-7285-B12B-2EEB2BCCA914}"/>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3" name="Footer Placeholder 2">
            <a:extLst>
              <a:ext uri="{FF2B5EF4-FFF2-40B4-BE49-F238E27FC236}">
                <a16:creationId xmlns:a16="http://schemas.microsoft.com/office/drawing/2014/main" id="{E7FD4C97-C53D-E860-14DA-63C9FB98E1C9}"/>
              </a:ext>
            </a:extLst>
          </p:cNvPr>
          <p:cNvSpPr>
            <a:spLocks noGrp="1"/>
          </p:cNvSpPr>
          <p:nvPr>
            <p:ph type="ftr" sz="quarter" idx="11"/>
          </p:nvPr>
        </p:nvSpPr>
        <p:spPr/>
        <p:txBody>
          <a:bodyPr/>
          <a:lstStyle/>
          <a:p>
            <a:endParaRPr lang="en-KZ"/>
          </a:p>
        </p:txBody>
      </p:sp>
      <p:sp>
        <p:nvSpPr>
          <p:cNvPr id="4" name="Slide Number Placeholder 3">
            <a:extLst>
              <a:ext uri="{FF2B5EF4-FFF2-40B4-BE49-F238E27FC236}">
                <a16:creationId xmlns:a16="http://schemas.microsoft.com/office/drawing/2014/main" id="{C514D60E-1698-6FED-04A9-43BE25893CF6}"/>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2061284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00329-090C-399F-DCC9-FEFA704177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Z"/>
          </a:p>
        </p:txBody>
      </p:sp>
      <p:sp>
        <p:nvSpPr>
          <p:cNvPr id="3" name="Content Placeholder 2">
            <a:extLst>
              <a:ext uri="{FF2B5EF4-FFF2-40B4-BE49-F238E27FC236}">
                <a16:creationId xmlns:a16="http://schemas.microsoft.com/office/drawing/2014/main" id="{4623620D-69D7-224B-5BC2-D287218994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Z"/>
          </a:p>
        </p:txBody>
      </p:sp>
      <p:sp>
        <p:nvSpPr>
          <p:cNvPr id="4" name="Text Placeholder 3">
            <a:extLst>
              <a:ext uri="{FF2B5EF4-FFF2-40B4-BE49-F238E27FC236}">
                <a16:creationId xmlns:a16="http://schemas.microsoft.com/office/drawing/2014/main" id="{ED22A958-948A-F3C1-95BA-2AFDCA1D8F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AE394C-3D51-1875-AE6B-95E25E93A76F}"/>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6" name="Footer Placeholder 5">
            <a:extLst>
              <a:ext uri="{FF2B5EF4-FFF2-40B4-BE49-F238E27FC236}">
                <a16:creationId xmlns:a16="http://schemas.microsoft.com/office/drawing/2014/main" id="{B335B74D-8020-C677-7044-18BB26805F0F}"/>
              </a:ext>
            </a:extLst>
          </p:cNvPr>
          <p:cNvSpPr>
            <a:spLocks noGrp="1"/>
          </p:cNvSpPr>
          <p:nvPr>
            <p:ph type="ftr" sz="quarter" idx="11"/>
          </p:nvPr>
        </p:nvSpPr>
        <p:spPr/>
        <p:txBody>
          <a:bodyPr/>
          <a:lstStyle/>
          <a:p>
            <a:endParaRPr lang="en-KZ"/>
          </a:p>
        </p:txBody>
      </p:sp>
      <p:sp>
        <p:nvSpPr>
          <p:cNvPr id="7" name="Slide Number Placeholder 6">
            <a:extLst>
              <a:ext uri="{FF2B5EF4-FFF2-40B4-BE49-F238E27FC236}">
                <a16:creationId xmlns:a16="http://schemas.microsoft.com/office/drawing/2014/main" id="{89C6DB43-3784-2183-5A4C-14028ACD4D5C}"/>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2216188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9CB7B-D1B9-F296-4FFF-792FEF40A6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Z"/>
          </a:p>
        </p:txBody>
      </p:sp>
      <p:sp>
        <p:nvSpPr>
          <p:cNvPr id="3" name="Picture Placeholder 2">
            <a:extLst>
              <a:ext uri="{FF2B5EF4-FFF2-40B4-BE49-F238E27FC236}">
                <a16:creationId xmlns:a16="http://schemas.microsoft.com/office/drawing/2014/main" id="{DF11CF84-A044-919A-478A-E5005B41E6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KZ"/>
          </a:p>
        </p:txBody>
      </p:sp>
      <p:sp>
        <p:nvSpPr>
          <p:cNvPr id="4" name="Text Placeholder 3">
            <a:extLst>
              <a:ext uri="{FF2B5EF4-FFF2-40B4-BE49-F238E27FC236}">
                <a16:creationId xmlns:a16="http://schemas.microsoft.com/office/drawing/2014/main" id="{EA057756-2C8D-7447-9959-80C0D1A745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E66D73-6C39-EF79-A6B4-243166D4201F}"/>
              </a:ext>
            </a:extLst>
          </p:cNvPr>
          <p:cNvSpPr>
            <a:spLocks noGrp="1"/>
          </p:cNvSpPr>
          <p:nvPr>
            <p:ph type="dt" sz="half" idx="10"/>
          </p:nvPr>
        </p:nvSpPr>
        <p:spPr/>
        <p:txBody>
          <a:bodyPr/>
          <a:lstStyle/>
          <a:p>
            <a:fld id="{C59A0A1A-570C-8346-A6CD-202BF8E3609F}" type="datetimeFigureOut">
              <a:rPr lang="en-KZ" smtClean="0"/>
              <a:t>11/09/2025</a:t>
            </a:fld>
            <a:endParaRPr lang="en-KZ"/>
          </a:p>
        </p:txBody>
      </p:sp>
      <p:sp>
        <p:nvSpPr>
          <p:cNvPr id="6" name="Footer Placeholder 5">
            <a:extLst>
              <a:ext uri="{FF2B5EF4-FFF2-40B4-BE49-F238E27FC236}">
                <a16:creationId xmlns:a16="http://schemas.microsoft.com/office/drawing/2014/main" id="{E210DDB6-6F08-60E6-9615-3B38DE40ACB1}"/>
              </a:ext>
            </a:extLst>
          </p:cNvPr>
          <p:cNvSpPr>
            <a:spLocks noGrp="1"/>
          </p:cNvSpPr>
          <p:nvPr>
            <p:ph type="ftr" sz="quarter" idx="11"/>
          </p:nvPr>
        </p:nvSpPr>
        <p:spPr/>
        <p:txBody>
          <a:bodyPr/>
          <a:lstStyle/>
          <a:p>
            <a:endParaRPr lang="en-KZ"/>
          </a:p>
        </p:txBody>
      </p:sp>
      <p:sp>
        <p:nvSpPr>
          <p:cNvPr id="7" name="Slide Number Placeholder 6">
            <a:extLst>
              <a:ext uri="{FF2B5EF4-FFF2-40B4-BE49-F238E27FC236}">
                <a16:creationId xmlns:a16="http://schemas.microsoft.com/office/drawing/2014/main" id="{50F81FD6-DC99-9CA3-826D-E4D62E0D301C}"/>
              </a:ext>
            </a:extLst>
          </p:cNvPr>
          <p:cNvSpPr>
            <a:spLocks noGrp="1"/>
          </p:cNvSpPr>
          <p:nvPr>
            <p:ph type="sldNum" sz="quarter" idx="12"/>
          </p:nvPr>
        </p:nvSpPr>
        <p:spPr/>
        <p:txBody>
          <a:bodyPr/>
          <a:lstStyle/>
          <a:p>
            <a:fld id="{F3DD7A54-66D5-024C-8B9C-AA711CF7CC71}" type="slidenum">
              <a:rPr lang="en-KZ" smtClean="0"/>
              <a:t>‹#›</a:t>
            </a:fld>
            <a:endParaRPr lang="en-KZ"/>
          </a:p>
        </p:txBody>
      </p:sp>
    </p:spTree>
    <p:extLst>
      <p:ext uri="{BB962C8B-B14F-4D97-AF65-F5344CB8AC3E}">
        <p14:creationId xmlns:p14="http://schemas.microsoft.com/office/powerpoint/2010/main" val="12072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27D854-A4EB-71AB-53B0-3F19AF578D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KZ"/>
          </a:p>
        </p:txBody>
      </p:sp>
      <p:sp>
        <p:nvSpPr>
          <p:cNvPr id="3" name="Text Placeholder 2">
            <a:extLst>
              <a:ext uri="{FF2B5EF4-FFF2-40B4-BE49-F238E27FC236}">
                <a16:creationId xmlns:a16="http://schemas.microsoft.com/office/drawing/2014/main" id="{1B9755E3-9F0E-8E5F-F7DF-58FF33F1A3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Z"/>
          </a:p>
        </p:txBody>
      </p:sp>
      <p:sp>
        <p:nvSpPr>
          <p:cNvPr id="4" name="Date Placeholder 3">
            <a:extLst>
              <a:ext uri="{FF2B5EF4-FFF2-40B4-BE49-F238E27FC236}">
                <a16:creationId xmlns:a16="http://schemas.microsoft.com/office/drawing/2014/main" id="{F642E89A-82B3-AA80-392C-4CB4C8E14F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59A0A1A-570C-8346-A6CD-202BF8E3609F}" type="datetimeFigureOut">
              <a:rPr lang="en-KZ" smtClean="0"/>
              <a:t>11/09/2025</a:t>
            </a:fld>
            <a:endParaRPr lang="en-KZ"/>
          </a:p>
        </p:txBody>
      </p:sp>
      <p:sp>
        <p:nvSpPr>
          <p:cNvPr id="5" name="Footer Placeholder 4">
            <a:extLst>
              <a:ext uri="{FF2B5EF4-FFF2-40B4-BE49-F238E27FC236}">
                <a16:creationId xmlns:a16="http://schemas.microsoft.com/office/drawing/2014/main" id="{80C27128-E31B-04F3-BB7A-0757FE04FC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KZ"/>
          </a:p>
        </p:txBody>
      </p:sp>
      <p:sp>
        <p:nvSpPr>
          <p:cNvPr id="6" name="Slide Number Placeholder 5">
            <a:extLst>
              <a:ext uri="{FF2B5EF4-FFF2-40B4-BE49-F238E27FC236}">
                <a16:creationId xmlns:a16="http://schemas.microsoft.com/office/drawing/2014/main" id="{06F5CDD7-5F84-ADC1-28AB-865AB3DBE2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3DD7A54-66D5-024C-8B9C-AA711CF7CC71}" type="slidenum">
              <a:rPr lang="en-KZ" smtClean="0"/>
              <a:t>‹#›</a:t>
            </a:fld>
            <a:endParaRPr lang="en-KZ"/>
          </a:p>
        </p:txBody>
      </p:sp>
    </p:spTree>
    <p:extLst>
      <p:ext uri="{BB962C8B-B14F-4D97-AF65-F5344CB8AC3E}">
        <p14:creationId xmlns:p14="http://schemas.microsoft.com/office/powerpoint/2010/main" val="38585296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42A4FC2C-047E-45A5-965D-8E1E3BF09B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0476" cy="6858000"/>
          </a:xfrm>
          <a:prstGeom prst="rect">
            <a:avLst/>
          </a:prstGeom>
        </p:spPr>
      </p:pic>
    </p:spTree>
    <p:extLst>
      <p:ext uri="{BB962C8B-B14F-4D97-AF65-F5344CB8AC3E}">
        <p14:creationId xmlns:p14="http://schemas.microsoft.com/office/powerpoint/2010/main" val="1765976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9588DA8-065E-4F6F-8EFD-43104AB2E0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C4285719-470E-454C-AF62-8323075F1F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9FE4EF-C4D8-49A0-B2FF-81D8DB7D8A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300840D-0A0B-4512-BACA-B439D5B9C57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2B78728-A580-49A7-84F9-6EF6F583AD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7" name="Rectangle 36">
            <a:extLst>
              <a:ext uri="{FF2B5EF4-FFF2-40B4-BE49-F238E27FC236}">
                <a16:creationId xmlns:a16="http://schemas.microsoft.com/office/drawing/2014/main" id="{8D71EDA1-87BF-4D5D-AB79-F346FD1927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D58DA7-F4F5-EA46-0F19-FD40455B5741}"/>
              </a:ext>
            </a:extLst>
          </p:cNvPr>
          <p:cNvSpPr>
            <a:spLocks noGrp="1"/>
          </p:cNvSpPr>
          <p:nvPr>
            <p:ph type="title"/>
          </p:nvPr>
        </p:nvSpPr>
        <p:spPr>
          <a:xfrm>
            <a:off x="466722" y="586855"/>
            <a:ext cx="3201366" cy="3387497"/>
          </a:xfrm>
        </p:spPr>
        <p:txBody>
          <a:bodyPr anchor="b">
            <a:normAutofit/>
          </a:bodyPr>
          <a:lstStyle/>
          <a:p>
            <a:pPr algn="r"/>
            <a:r>
              <a:rPr lang="en-US" sz="3400" b="1" dirty="0">
                <a:solidFill>
                  <a:srgbClr val="FFFFFF"/>
                </a:solidFill>
              </a:rPr>
              <a:t>Conclusion Mission</a:t>
            </a:r>
            <a:endParaRPr lang="en-KZ" sz="3400" dirty="0">
              <a:solidFill>
                <a:srgbClr val="FFFFFF"/>
              </a:solidFill>
            </a:endParaRPr>
          </a:p>
        </p:txBody>
      </p:sp>
      <p:sp>
        <p:nvSpPr>
          <p:cNvPr id="34" name="Content Placeholder 2">
            <a:extLst>
              <a:ext uri="{FF2B5EF4-FFF2-40B4-BE49-F238E27FC236}">
                <a16:creationId xmlns:a16="http://schemas.microsoft.com/office/drawing/2014/main" id="{CEC77047-5869-9CD1-1D91-D1D23EC7BD80}"/>
              </a:ext>
            </a:extLst>
          </p:cNvPr>
          <p:cNvSpPr>
            <a:spLocks noGrp="1"/>
          </p:cNvSpPr>
          <p:nvPr>
            <p:ph idx="1"/>
          </p:nvPr>
        </p:nvSpPr>
        <p:spPr>
          <a:xfrm>
            <a:off x="4810259" y="649480"/>
            <a:ext cx="6555347" cy="5546047"/>
          </a:xfrm>
        </p:spPr>
        <p:txBody>
          <a:bodyPr anchor="ctr">
            <a:normAutofit/>
          </a:bodyPr>
          <a:lstStyle/>
          <a:p>
            <a:pPr marL="0" indent="0">
              <a:buNone/>
            </a:pPr>
            <a:r>
              <a:rPr lang="en-US" dirty="0" err="1"/>
              <a:t>Skillify</a:t>
            </a:r>
            <a:r>
              <a:rPr lang="en-US" dirty="0"/>
              <a:t> helps every student see their progress. Not only grades but also real-world skills are now recognized with digital badges. In the future, we will introduce an AI assistant and interactive games like Kahoot.</a:t>
            </a:r>
          </a:p>
          <a:p>
            <a:pPr marL="0" indent="0">
              <a:buNone/>
            </a:pPr>
            <a:r>
              <a:rPr lang="en-US" dirty="0"/>
              <a:t>Education becomes a game where every achievement matters. </a:t>
            </a:r>
            <a:r>
              <a:rPr lang="en-US" dirty="0" err="1"/>
              <a:t>Skillify</a:t>
            </a:r>
            <a:r>
              <a:rPr lang="en-US" dirty="0"/>
              <a:t> makes learning modern, transparent, and inspiring.</a:t>
            </a:r>
            <a:endParaRPr lang="en-KZ" dirty="0"/>
          </a:p>
        </p:txBody>
      </p:sp>
    </p:spTree>
    <p:extLst>
      <p:ext uri="{BB962C8B-B14F-4D97-AF65-F5344CB8AC3E}">
        <p14:creationId xmlns:p14="http://schemas.microsoft.com/office/powerpoint/2010/main" val="3810002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8930EBA3-4D2E-42E8-B828-834555328D8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Graphic 6" descr="Ribbon">
            <a:extLst>
              <a:ext uri="{FF2B5EF4-FFF2-40B4-BE49-F238E27FC236}">
                <a16:creationId xmlns:a16="http://schemas.microsoft.com/office/drawing/2014/main" id="{9577600A-C976-2C65-2E2C-57F02E46CC0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0" y="503808"/>
            <a:ext cx="5850384" cy="5850384"/>
          </a:xfrm>
          <a:custGeom>
            <a:avLst/>
            <a:gdLst/>
            <a:ahLst/>
            <a:cxnLst/>
            <a:rect l="l" t="t" r="r" b="b"/>
            <a:pathLst>
              <a:path w="6094252" h="6857998">
                <a:moveTo>
                  <a:pt x="0" y="0"/>
                </a:moveTo>
                <a:lnTo>
                  <a:pt x="5898122" y="0"/>
                </a:lnTo>
                <a:cubicBezTo>
                  <a:pt x="6006442" y="0"/>
                  <a:pt x="6094252" y="87810"/>
                  <a:pt x="6094252" y="196130"/>
                </a:cubicBezTo>
                <a:lnTo>
                  <a:pt x="6094252" y="6661869"/>
                </a:lnTo>
                <a:cubicBezTo>
                  <a:pt x="6094252" y="6756649"/>
                  <a:pt x="6027023" y="6835726"/>
                  <a:pt x="5937649" y="6854015"/>
                </a:cubicBezTo>
                <a:lnTo>
                  <a:pt x="5898132" y="6857998"/>
                </a:lnTo>
                <a:lnTo>
                  <a:pt x="0" y="6857998"/>
                </a:lnTo>
                <a:close/>
              </a:path>
            </a:pathLst>
          </a:custGeom>
        </p:spPr>
      </p:pic>
      <p:sp>
        <p:nvSpPr>
          <p:cNvPr id="24" name="Arc 23">
            <a:extLst>
              <a:ext uri="{FF2B5EF4-FFF2-40B4-BE49-F238E27FC236}">
                <a16:creationId xmlns:a16="http://schemas.microsoft.com/office/drawing/2014/main" id="{E58B2195-5055-402F-A3E7-53FF0E4980C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5836" y="775849"/>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6" name="Oval 25">
            <a:extLst>
              <a:ext uri="{FF2B5EF4-FFF2-40B4-BE49-F238E27FC236}">
                <a16:creationId xmlns:a16="http://schemas.microsoft.com/office/drawing/2014/main" id="{528AA953-F4F9-4DC5-97C7-491F4AF937D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97079" y="5607717"/>
            <a:ext cx="513442" cy="4995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Subtitle 2">
            <a:extLst>
              <a:ext uri="{FF2B5EF4-FFF2-40B4-BE49-F238E27FC236}">
                <a16:creationId xmlns:a16="http://schemas.microsoft.com/office/drawing/2014/main" id="{30D45DC6-C4E0-042A-9DA4-F6E98EDAA4F2}"/>
              </a:ext>
            </a:extLst>
          </p:cNvPr>
          <p:cNvSpPr>
            <a:spLocks noGrp="1"/>
          </p:cNvSpPr>
          <p:nvPr>
            <p:ph type="subTitle" idx="1"/>
          </p:nvPr>
        </p:nvSpPr>
        <p:spPr>
          <a:xfrm>
            <a:off x="6341618" y="503808"/>
            <a:ext cx="5130798" cy="6786233"/>
          </a:xfrm>
        </p:spPr>
        <p:txBody>
          <a:bodyPr>
            <a:noAutofit/>
          </a:bodyPr>
          <a:lstStyle/>
          <a:p>
            <a:pPr algn="l"/>
            <a:r>
              <a:rPr lang="en-KZ" sz="2800" dirty="0"/>
              <a:t>Hello, dear judges and participants!We are Team Outsiders, and today we’re excited to present our project — Skillify, a mobile application that helps every student see and prove their real skills through digital badges and achievements.We live in a time when grades are not the only measure of knowledge.But how can you show that you can work in a team, lead others, or think critically?That’s exactly the question Skillify answers</a:t>
            </a:r>
          </a:p>
        </p:txBody>
      </p:sp>
    </p:spTree>
    <p:extLst>
      <p:ext uri="{BB962C8B-B14F-4D97-AF65-F5344CB8AC3E}">
        <p14:creationId xmlns:p14="http://schemas.microsoft.com/office/powerpoint/2010/main" val="2105774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nodeType="withEffect">
                                  <p:stCondLst>
                                    <p:cond delay="500"/>
                                  </p:stCondLst>
                                  <p:iterate>
                                    <p:tmPct val="10000"/>
                                  </p:iterate>
                                  <p:childTnLst>
                                    <p:set>
                                      <p:cBhvr>
                                        <p:cTn id="9" dur="1" fill="hold">
                                          <p:stCondLst>
                                            <p:cond delay="0"/>
                                          </p:stCondLst>
                                        </p:cTn>
                                        <p:tgtEl>
                                          <p:spTgt spid="7"/>
                                        </p:tgtEl>
                                        <p:attrNameLst>
                                          <p:attrName>style.visibility</p:attrName>
                                        </p:attrNameLst>
                                      </p:cBhvr>
                                      <p:to>
                                        <p:strVal val="visible"/>
                                      </p:to>
                                    </p:set>
                                    <p:animEffect transition="in" filter="fade">
                                      <p:cBhvr>
                                        <p:cTn id="10"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61293230-B0F6-45B1-96D1-13D18E24299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0A1E0707-4985-454B-ACE0-4855BB55875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B0E6731F-DA8B-E8AD-86B1-49F8D54E8770}"/>
              </a:ext>
            </a:extLst>
          </p:cNvPr>
          <p:cNvSpPr>
            <a:spLocks noGrp="1"/>
          </p:cNvSpPr>
          <p:nvPr>
            <p:ph type="title"/>
          </p:nvPr>
        </p:nvSpPr>
        <p:spPr>
          <a:xfrm>
            <a:off x="733427" y="609599"/>
            <a:ext cx="3686174" cy="1322888"/>
          </a:xfrm>
        </p:spPr>
        <p:txBody>
          <a:bodyPr>
            <a:normAutofit/>
          </a:bodyPr>
          <a:lstStyle/>
          <a:p>
            <a:r>
              <a:rPr lang="en-US" sz="2800" b="1" dirty="0"/>
              <a:t>Problem: Skills remain invisible</a:t>
            </a:r>
            <a:endParaRPr lang="en-KZ" sz="2800" dirty="0"/>
          </a:p>
        </p:txBody>
      </p:sp>
      <p:sp>
        <p:nvSpPr>
          <p:cNvPr id="3" name="Content Placeholder 2">
            <a:extLst>
              <a:ext uri="{FF2B5EF4-FFF2-40B4-BE49-F238E27FC236}">
                <a16:creationId xmlns:a16="http://schemas.microsoft.com/office/drawing/2014/main" id="{C68100FD-188A-ECD9-A71D-20638ABF9544}"/>
              </a:ext>
            </a:extLst>
          </p:cNvPr>
          <p:cNvSpPr>
            <a:spLocks noGrp="1"/>
          </p:cNvSpPr>
          <p:nvPr>
            <p:ph idx="1"/>
          </p:nvPr>
        </p:nvSpPr>
        <p:spPr>
          <a:xfrm>
            <a:off x="733427" y="1932487"/>
            <a:ext cx="3543298" cy="4234951"/>
          </a:xfrm>
        </p:spPr>
        <p:txBody>
          <a:bodyPr>
            <a:normAutofit fontScale="85000" lnSpcReduction="20000"/>
          </a:bodyPr>
          <a:lstStyle/>
          <a:p>
            <a:pPr marL="0" indent="0">
              <a:buNone/>
            </a:pPr>
            <a:r>
              <a:rPr lang="en-US" sz="2000"/>
              <a:t>Modern students are constantly participating in projects, volunteering, and competitions where they gain valuable soft skills,but these achievements often go unnoticed.Only a small part of what a person truly knows and can do ends up in their portfolio or resume.Because of that, students lose motivation to learn for the sake of real skills — instead of just grades.And teachers or mentors can’t fully see the student’s growth journey.</a:t>
            </a:r>
            <a:endParaRPr lang="en-KZ" sz="2000" dirty="0"/>
          </a:p>
        </p:txBody>
      </p:sp>
      <p:pic>
        <p:nvPicPr>
          <p:cNvPr id="5" name="Picture 4" descr="A screenshot of a phone&#10;&#10;AI-generated content may be incorrect.">
            <a:extLst>
              <a:ext uri="{FF2B5EF4-FFF2-40B4-BE49-F238E27FC236}">
                <a16:creationId xmlns:a16="http://schemas.microsoft.com/office/drawing/2014/main" id="{60CB0F5F-90B8-AB4A-59E2-D6F8AA9942C5}"/>
              </a:ext>
            </a:extLst>
          </p:cNvPr>
          <p:cNvPicPr>
            <a:picLocks noChangeAspect="1"/>
          </p:cNvPicPr>
          <p:nvPr/>
        </p:nvPicPr>
        <p:blipFill>
          <a:blip r:embed="rId2"/>
          <a:stretch>
            <a:fillRect/>
          </a:stretch>
        </p:blipFill>
        <p:spPr>
          <a:xfrm>
            <a:off x="6060000" y="1073835"/>
            <a:ext cx="2308062" cy="4710330"/>
          </a:xfrm>
          <a:prstGeom prst="rect">
            <a:avLst/>
          </a:prstGeom>
        </p:spPr>
      </p:pic>
      <p:pic>
        <p:nvPicPr>
          <p:cNvPr id="8" name="Picture 7" descr="A screenshot of a phone&#10;&#10;AI-generated content may be incorrect.">
            <a:extLst>
              <a:ext uri="{FF2B5EF4-FFF2-40B4-BE49-F238E27FC236}">
                <a16:creationId xmlns:a16="http://schemas.microsoft.com/office/drawing/2014/main" id="{E1CE95F1-B12F-8F05-F82E-C58CB50D1363}"/>
              </a:ext>
            </a:extLst>
          </p:cNvPr>
          <p:cNvPicPr>
            <a:picLocks noChangeAspect="1"/>
          </p:cNvPicPr>
          <p:nvPr/>
        </p:nvPicPr>
        <p:blipFill>
          <a:blip r:embed="rId3"/>
          <a:stretch>
            <a:fillRect/>
          </a:stretch>
        </p:blipFill>
        <p:spPr>
          <a:xfrm>
            <a:off x="8673211" y="1073835"/>
            <a:ext cx="2308062" cy="4710330"/>
          </a:xfrm>
          <a:prstGeom prst="rect">
            <a:avLst/>
          </a:prstGeom>
        </p:spPr>
      </p:pic>
    </p:spTree>
    <p:extLst>
      <p:ext uri="{BB962C8B-B14F-4D97-AF65-F5344CB8AC3E}">
        <p14:creationId xmlns:p14="http://schemas.microsoft.com/office/powerpoint/2010/main" val="57078864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 name="Rectangle 46">
            <a:extLst>
              <a:ext uri="{FF2B5EF4-FFF2-40B4-BE49-F238E27FC236}">
                <a16:creationId xmlns:a16="http://schemas.microsoft.com/office/drawing/2014/main" id="{61293230-B0F6-45B1-96D1-13D18E24299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Shape 48">
            <a:extLst>
              <a:ext uri="{FF2B5EF4-FFF2-40B4-BE49-F238E27FC236}">
                <a16:creationId xmlns:a16="http://schemas.microsoft.com/office/drawing/2014/main" id="{0A1E0707-4985-454B-ACE0-4855BB55875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08B2B4B-96FE-A077-EB67-64DDA8884E27}"/>
              </a:ext>
            </a:extLst>
          </p:cNvPr>
          <p:cNvSpPr>
            <a:spLocks noGrp="1"/>
          </p:cNvSpPr>
          <p:nvPr>
            <p:ph type="title"/>
          </p:nvPr>
        </p:nvSpPr>
        <p:spPr>
          <a:xfrm>
            <a:off x="719937" y="72191"/>
            <a:ext cx="3686174" cy="1322888"/>
          </a:xfrm>
        </p:spPr>
        <p:txBody>
          <a:bodyPr>
            <a:normAutofit/>
          </a:bodyPr>
          <a:lstStyle/>
          <a:p>
            <a:r>
              <a:rPr lang="en-US" b="1" dirty="0"/>
              <a:t>Solution</a:t>
            </a:r>
            <a:endParaRPr lang="en-KZ" dirty="0"/>
          </a:p>
        </p:txBody>
      </p:sp>
      <p:sp>
        <p:nvSpPr>
          <p:cNvPr id="3" name="Content Placeholder 2">
            <a:extLst>
              <a:ext uri="{FF2B5EF4-FFF2-40B4-BE49-F238E27FC236}">
                <a16:creationId xmlns:a16="http://schemas.microsoft.com/office/drawing/2014/main" id="{AAAE3876-46DB-2D19-C1B9-9C32F750887B}"/>
              </a:ext>
            </a:extLst>
          </p:cNvPr>
          <p:cNvSpPr>
            <a:spLocks noGrp="1"/>
          </p:cNvSpPr>
          <p:nvPr>
            <p:ph idx="1"/>
          </p:nvPr>
        </p:nvSpPr>
        <p:spPr>
          <a:xfrm>
            <a:off x="600652" y="1073835"/>
            <a:ext cx="3543298" cy="5462921"/>
          </a:xfrm>
        </p:spPr>
        <p:txBody>
          <a:bodyPr>
            <a:noAutofit/>
          </a:bodyPr>
          <a:lstStyle/>
          <a:p>
            <a:pPr marL="0" indent="0">
              <a:buNone/>
            </a:pPr>
            <a:r>
              <a:rPr lang="en-US" sz="2000"/>
              <a:t>Skillify solves this problem in a simple and engaging way.It’s an app where every user can:track their skills and progress,complete real-life tasks,and earn digital badges — a Proof of Learning.For example:Helped your team in a project — earn the “Team Player” badge.Analyzed an article and found mistakes — “Critical Thinker”.Joined an environmental campaign — “Eco Helper”.Each badge is stored in your profile,and over time, it builds a digital portfolio of your competencies.</a:t>
            </a:r>
            <a:endParaRPr lang="en-KZ" sz="2000" dirty="0"/>
          </a:p>
        </p:txBody>
      </p:sp>
      <p:pic>
        <p:nvPicPr>
          <p:cNvPr id="5" name="Picture 4" descr="A screenshot of a phone&#10;&#10;AI-generated content may be incorrect.">
            <a:extLst>
              <a:ext uri="{FF2B5EF4-FFF2-40B4-BE49-F238E27FC236}">
                <a16:creationId xmlns:a16="http://schemas.microsoft.com/office/drawing/2014/main" id="{B314FEED-B7E2-B2C7-D211-A68B895C59C0}"/>
              </a:ext>
            </a:extLst>
          </p:cNvPr>
          <p:cNvPicPr>
            <a:picLocks noChangeAspect="1"/>
          </p:cNvPicPr>
          <p:nvPr/>
        </p:nvPicPr>
        <p:blipFill>
          <a:blip r:embed="rId2"/>
          <a:stretch>
            <a:fillRect/>
          </a:stretch>
        </p:blipFill>
        <p:spPr>
          <a:xfrm>
            <a:off x="6177760" y="1073835"/>
            <a:ext cx="2190302" cy="4710330"/>
          </a:xfrm>
          <a:prstGeom prst="rect">
            <a:avLst/>
          </a:prstGeom>
        </p:spPr>
      </p:pic>
      <p:pic>
        <p:nvPicPr>
          <p:cNvPr id="7" name="Picture 6" descr="A screenshot of a phone&#10;&#10;AI-generated content may be incorrect.">
            <a:extLst>
              <a:ext uri="{FF2B5EF4-FFF2-40B4-BE49-F238E27FC236}">
                <a16:creationId xmlns:a16="http://schemas.microsoft.com/office/drawing/2014/main" id="{619AFF36-DCFD-14EF-0F5C-5E084A712B90}"/>
              </a:ext>
            </a:extLst>
          </p:cNvPr>
          <p:cNvPicPr>
            <a:picLocks noChangeAspect="1"/>
          </p:cNvPicPr>
          <p:nvPr/>
        </p:nvPicPr>
        <p:blipFill>
          <a:blip r:embed="rId3"/>
          <a:stretch>
            <a:fillRect/>
          </a:stretch>
        </p:blipFill>
        <p:spPr>
          <a:xfrm>
            <a:off x="8673211" y="1073835"/>
            <a:ext cx="2308062" cy="4710330"/>
          </a:xfrm>
          <a:prstGeom prst="rect">
            <a:avLst/>
          </a:prstGeom>
        </p:spPr>
      </p:pic>
    </p:spTree>
    <p:extLst>
      <p:ext uri="{BB962C8B-B14F-4D97-AF65-F5344CB8AC3E}">
        <p14:creationId xmlns:p14="http://schemas.microsoft.com/office/powerpoint/2010/main" val="68140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942609E-9DC2-810A-8EE4-F78204451C6A}"/>
              </a:ext>
            </a:extLst>
          </p:cNvPr>
          <p:cNvSpPr>
            <a:spLocks noGrp="1"/>
          </p:cNvSpPr>
          <p:nvPr>
            <p:ph type="title"/>
          </p:nvPr>
        </p:nvSpPr>
        <p:spPr>
          <a:xfrm>
            <a:off x="466722" y="586855"/>
            <a:ext cx="3201366" cy="3387497"/>
          </a:xfrm>
        </p:spPr>
        <p:txBody>
          <a:bodyPr anchor="b">
            <a:normAutofit/>
          </a:bodyPr>
          <a:lstStyle/>
          <a:p>
            <a:pPr algn="r"/>
            <a:r>
              <a:rPr lang="en-US" sz="4000" b="1">
                <a:solidFill>
                  <a:srgbClr val="FFFFFF"/>
                </a:solidFill>
              </a:rPr>
              <a:t/>
            </a:r>
            <a:br>
              <a:rPr lang="en-US" sz="4000" b="1">
                <a:solidFill>
                  <a:srgbClr val="FFFFFF"/>
                </a:solidFill>
              </a:rPr>
            </a:br>
            <a:endParaRPr lang="en-KZ" sz="4000">
              <a:solidFill>
                <a:srgbClr val="FFFFFF"/>
              </a:solidFill>
            </a:endParaRPr>
          </a:p>
        </p:txBody>
      </p:sp>
      <p:sp>
        <p:nvSpPr>
          <p:cNvPr id="3" name="Content Placeholder 2">
            <a:extLst>
              <a:ext uri="{FF2B5EF4-FFF2-40B4-BE49-F238E27FC236}">
                <a16:creationId xmlns:a16="http://schemas.microsoft.com/office/drawing/2014/main" id="{7450DC82-AD04-9FBE-A114-6E105168F21A}"/>
              </a:ext>
            </a:extLst>
          </p:cNvPr>
          <p:cNvSpPr>
            <a:spLocks noGrp="1"/>
          </p:cNvSpPr>
          <p:nvPr>
            <p:ph idx="1"/>
          </p:nvPr>
        </p:nvSpPr>
        <p:spPr>
          <a:xfrm>
            <a:off x="346953" y="1783384"/>
            <a:ext cx="3343909" cy="1874264"/>
          </a:xfrm>
        </p:spPr>
        <p:txBody>
          <a:bodyPr anchor="ctr">
            <a:normAutofit/>
          </a:bodyPr>
          <a:lstStyle/>
          <a:p>
            <a:pPr marL="0" indent="0">
              <a:buNone/>
            </a:pPr>
            <a:r>
              <a:rPr lang="en-US" sz="4000" b="1">
                <a:solidFill>
                  <a:schemeClr val="bg1"/>
                </a:solidFill>
              </a:rPr>
              <a:t>Interface Demonstration</a:t>
            </a:r>
            <a:endParaRPr lang="en-KZ" sz="2000" dirty="0"/>
          </a:p>
        </p:txBody>
      </p:sp>
      <p:sp>
        <p:nvSpPr>
          <p:cNvPr id="9" name="Rectangle 5">
            <a:extLst>
              <a:ext uri="{FF2B5EF4-FFF2-40B4-BE49-F238E27FC236}">
                <a16:creationId xmlns:a16="http://schemas.microsoft.com/office/drawing/2014/main" id="{CC033987-90F0-5FF6-B1CE-40664D45870E}"/>
              </a:ext>
            </a:extLst>
          </p:cNvPr>
          <p:cNvSpPr>
            <a:spLocks noChangeArrowheads="1"/>
          </p:cNvSpPr>
          <p:nvPr/>
        </p:nvSpPr>
        <p:spPr bwMode="auto">
          <a:xfrm>
            <a:off x="4905054" y="910484"/>
            <a:ext cx="6820224"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KZ" sz="2000" dirty="0">
                <a:latin typeface="Arial" panose="020B0604020202020204" pitchFamily="34" charset="0"/>
              </a:rPr>
              <a:t>After logging in, you arrive at the main page, where you can see your overall progress and latest </a:t>
            </a:r>
            <a:r>
              <a:rPr lang="en-US" altLang="en-KZ" sz="2000" dirty="0" err="1">
                <a:latin typeface="Arial" panose="020B0604020202020204" pitchFamily="34" charset="0"/>
              </a:rPr>
              <a:t>achievements.Here</a:t>
            </a:r>
            <a:r>
              <a:rPr lang="en-US" altLang="en-KZ" sz="2000" dirty="0">
                <a:latin typeface="Arial" panose="020B0604020202020204" pitchFamily="34" charset="0"/>
              </a:rPr>
              <a:t>, I can see that I’ve already mastered 70% of my skills and earned 3 </a:t>
            </a:r>
            <a:r>
              <a:rPr lang="en-US" altLang="en-KZ" sz="2000" dirty="0" err="1">
                <a:latin typeface="Arial" panose="020B0604020202020204" pitchFamily="34" charset="0"/>
              </a:rPr>
              <a:t>badges.Next</a:t>
            </a:r>
            <a:r>
              <a:rPr lang="en-US" altLang="en-KZ" sz="2000" dirty="0">
                <a:latin typeface="Arial" panose="020B0604020202020204" pitchFamily="34" charset="0"/>
              </a:rPr>
              <a:t> is the “Skills” section — it lists key competencies such as teamwork, critical thinking, creativity, leadership, and </a:t>
            </a:r>
            <a:r>
              <a:rPr lang="en-US" altLang="en-KZ" sz="2000" dirty="0" err="1">
                <a:latin typeface="Arial" panose="020B0604020202020204" pitchFamily="34" charset="0"/>
              </a:rPr>
              <a:t>more.When</a:t>
            </a:r>
            <a:r>
              <a:rPr lang="en-US" altLang="en-KZ" sz="2000" dirty="0">
                <a:latin typeface="Arial" panose="020B0604020202020204" pitchFamily="34" charset="0"/>
              </a:rPr>
              <a:t> you click on a skill, you’ll see a list of small tasks that need to be completed to earn the </a:t>
            </a:r>
            <a:r>
              <a:rPr lang="en-US" altLang="en-KZ" sz="2000" dirty="0" err="1">
                <a:latin typeface="Arial" panose="020B0604020202020204" pitchFamily="34" charset="0"/>
              </a:rPr>
              <a:t>badge.Once</a:t>
            </a:r>
            <a:r>
              <a:rPr lang="en-US" altLang="en-KZ" sz="2000" dirty="0">
                <a:latin typeface="Arial" panose="020B0604020202020204" pitchFamily="34" charset="0"/>
              </a:rPr>
              <a:t> all tasks are marked as </a:t>
            </a:r>
            <a:r>
              <a:rPr lang="en-US" altLang="en-KZ" sz="2000" dirty="0" err="1">
                <a:latin typeface="Arial" panose="020B0604020202020204" pitchFamily="34" charset="0"/>
              </a:rPr>
              <a:t>done,a</a:t>
            </a:r>
            <a:r>
              <a:rPr lang="en-US" altLang="en-KZ" sz="2000" dirty="0">
                <a:latin typeface="Arial" panose="020B0604020202020204" pitchFamily="34" charset="0"/>
              </a:rPr>
              <a:t> congratulatory message appears and the digital badge is added to your </a:t>
            </a:r>
            <a:r>
              <a:rPr lang="en-US" altLang="en-KZ" sz="2000" dirty="0" err="1">
                <a:latin typeface="Arial" panose="020B0604020202020204" pitchFamily="34" charset="0"/>
              </a:rPr>
              <a:t>profile.In</a:t>
            </a:r>
            <a:r>
              <a:rPr lang="en-US" altLang="en-KZ" sz="2000" dirty="0">
                <a:latin typeface="Arial" panose="020B0604020202020204" pitchFamily="34" charset="0"/>
              </a:rPr>
              <a:t> the “Achievements” section, you can view all earned rewards —a visual proof of real abilities that can be shown to a teacher, employer, or added to your </a:t>
            </a:r>
            <a:r>
              <a:rPr lang="en-US" altLang="en-KZ" sz="2000" dirty="0" err="1">
                <a:latin typeface="Arial" panose="020B0604020202020204" pitchFamily="34" charset="0"/>
              </a:rPr>
              <a:t>resume.Finally</a:t>
            </a:r>
            <a:r>
              <a:rPr lang="en-US" altLang="en-KZ" sz="2000" dirty="0">
                <a:latin typeface="Arial" panose="020B0604020202020204" pitchFamily="34" charset="0"/>
              </a:rPr>
              <a:t>, the Dashboard displays </a:t>
            </a:r>
            <a:r>
              <a:rPr lang="en-US" altLang="en-KZ" sz="2000" dirty="0" err="1">
                <a:latin typeface="Arial" panose="020B0604020202020204" pitchFamily="34" charset="0"/>
              </a:rPr>
              <a:t>analytics:which</a:t>
            </a:r>
            <a:r>
              <a:rPr lang="en-US" altLang="en-KZ" sz="2000" dirty="0">
                <a:latin typeface="Arial" panose="020B0604020202020204" pitchFamily="34" charset="0"/>
              </a:rPr>
              <a:t> skills are most developed, how much progress you’ve </a:t>
            </a:r>
            <a:r>
              <a:rPr lang="en-US" altLang="en-KZ" sz="2000" dirty="0" err="1">
                <a:latin typeface="Arial" panose="020B0604020202020204" pitchFamily="34" charset="0"/>
              </a:rPr>
              <a:t>made,and</a:t>
            </a:r>
            <a:r>
              <a:rPr lang="en-US" altLang="en-KZ" sz="2000" dirty="0">
                <a:latin typeface="Arial" panose="020B0604020202020204" pitchFamily="34" charset="0"/>
              </a:rPr>
              <a:t> which competencies still need improvement.</a:t>
            </a:r>
            <a:endParaRPr kumimoji="0" lang="en-KZ" altLang="en-KZ" sz="200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5341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screen shot of a phone&#10;&#10;AI-generated content may be incorrect.">
            <a:extLst>
              <a:ext uri="{FF2B5EF4-FFF2-40B4-BE49-F238E27FC236}">
                <a16:creationId xmlns:a16="http://schemas.microsoft.com/office/drawing/2014/main" id="{713B22F8-BA20-1415-C142-67E6C0B3C534}"/>
              </a:ext>
            </a:extLst>
          </p:cNvPr>
          <p:cNvPicPr>
            <a:picLocks noChangeAspect="1"/>
          </p:cNvPicPr>
          <p:nvPr/>
        </p:nvPicPr>
        <p:blipFill>
          <a:blip r:embed="rId2"/>
          <a:srcRect t="2995" r="-1" b="2579"/>
          <a:stretch>
            <a:fillRect/>
          </a:stretch>
        </p:blipFill>
        <p:spPr>
          <a:xfrm>
            <a:off x="3306519" y="1587"/>
            <a:ext cx="4846882" cy="6856413"/>
          </a:xfrm>
          <a:custGeom>
            <a:avLst/>
            <a:gdLst/>
            <a:ahLst/>
            <a:cxnLst/>
            <a:rect l="l" t="t" r="r" b="b"/>
            <a:pathLst>
              <a:path w="5110407" h="6856413">
                <a:moveTo>
                  <a:pt x="121782" y="0"/>
                </a:moveTo>
                <a:lnTo>
                  <a:pt x="4731440" y="0"/>
                </a:lnTo>
                <a:lnTo>
                  <a:pt x="4775629" y="179775"/>
                </a:lnTo>
                <a:cubicBezTo>
                  <a:pt x="5052916" y="1415453"/>
                  <a:pt x="5165791" y="2739148"/>
                  <a:pt x="5084710" y="4108260"/>
                </a:cubicBezTo>
                <a:cubicBezTo>
                  <a:pt x="5038379" y="4890611"/>
                  <a:pt x="4930907" y="5650759"/>
                  <a:pt x="4768709" y="6381464"/>
                </a:cubicBezTo>
                <a:lnTo>
                  <a:pt x="4653290" y="6856413"/>
                </a:lnTo>
                <a:lnTo>
                  <a:pt x="0" y="6856413"/>
                </a:lnTo>
                <a:lnTo>
                  <a:pt x="21062" y="6803488"/>
                </a:lnTo>
                <a:cubicBezTo>
                  <a:pt x="355644" y="5917239"/>
                  <a:pt x="573134" y="4914171"/>
                  <a:pt x="636462" y="3844830"/>
                </a:cubicBezTo>
                <a:cubicBezTo>
                  <a:pt x="713862" y="2537857"/>
                  <a:pt x="550895" y="1302013"/>
                  <a:pt x="203879" y="236924"/>
                </a:cubicBezTo>
                <a:close/>
              </a:path>
            </a:pathLst>
          </a:custGeom>
        </p:spPr>
      </p:pic>
      <p:sp>
        <p:nvSpPr>
          <p:cNvPr id="2" name="Title 1">
            <a:extLst>
              <a:ext uri="{FF2B5EF4-FFF2-40B4-BE49-F238E27FC236}">
                <a16:creationId xmlns:a16="http://schemas.microsoft.com/office/drawing/2014/main" id="{F2D74FEB-A316-4317-176F-891C62666C81}"/>
              </a:ext>
            </a:extLst>
          </p:cNvPr>
          <p:cNvSpPr>
            <a:spLocks noGrp="1"/>
          </p:cNvSpPr>
          <p:nvPr>
            <p:ph type="title"/>
          </p:nvPr>
        </p:nvSpPr>
        <p:spPr>
          <a:xfrm>
            <a:off x="481012" y="485775"/>
            <a:ext cx="2825506" cy="5719762"/>
          </a:xfrm>
        </p:spPr>
        <p:txBody>
          <a:bodyPr>
            <a:normAutofit/>
          </a:bodyPr>
          <a:lstStyle/>
          <a:p>
            <a:r>
              <a:rPr lang="en-US" sz="3600" b="1"/>
              <a:t>Technologies</a:t>
            </a:r>
            <a:endParaRPr lang="en-KZ" sz="3600" dirty="0"/>
          </a:p>
        </p:txBody>
      </p:sp>
      <p:sp>
        <p:nvSpPr>
          <p:cNvPr id="4" name="Rectangle 1">
            <a:extLst>
              <a:ext uri="{FF2B5EF4-FFF2-40B4-BE49-F238E27FC236}">
                <a16:creationId xmlns:a16="http://schemas.microsoft.com/office/drawing/2014/main" id="{58DAF019-B0C1-D6F4-04C8-5AC7FB2AD5D2}"/>
              </a:ext>
            </a:extLst>
          </p:cNvPr>
          <p:cNvSpPr>
            <a:spLocks noGrp="1" noChangeArrowheads="1"/>
          </p:cNvSpPr>
          <p:nvPr>
            <p:ph idx="1"/>
          </p:nvPr>
        </p:nvSpPr>
        <p:spPr bwMode="auto">
          <a:xfrm>
            <a:off x="8416925" y="485774"/>
            <a:ext cx="3292475" cy="571976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ctr" anchorCtr="0" compatLnSpc="1">
            <a:prstTxWarp prst="textNoShape">
              <a:avLst/>
            </a:prstTxWarp>
            <a:normAutofit/>
          </a:bodyPr>
          <a:lstStyle/>
          <a:p>
            <a:pPr marL="0" lvl="0" indent="0" eaLnBrk="0" fontAlgn="base" hangingPunct="0">
              <a:spcBef>
                <a:spcPct val="0"/>
              </a:spcBef>
              <a:spcAft>
                <a:spcPts val="600"/>
              </a:spcAft>
              <a:buNone/>
            </a:pPr>
            <a:r>
              <a:rPr lang="en-US" altLang="en-KZ" sz="1900">
                <a:latin typeface="Arial" panose="020B0604020202020204" pitchFamily="34" charset="0"/>
              </a:rPr>
              <a:t>The app is built with React Native using Expo,making it available on both Android and iOS.We use Firebase (Authentication, Firestore, Storage) for data storage.The interface is designed in a purple-to-dark gradient paletteto emphasize a modern, tech-driven and growth-oriented atmosphere.It also includes progress saving, offline mode, and a scalable structure —ready for adding new skill categories or integrating with platforms like LinkedIn.</a:t>
            </a:r>
            <a:endParaRPr kumimoji="0" lang="en-KZ" altLang="en-KZ" sz="190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230185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hand holding a phone with a screen showing the achievement menu&#10;&#10;AI-generated content may be incorrect.">
            <a:extLst>
              <a:ext uri="{FF2B5EF4-FFF2-40B4-BE49-F238E27FC236}">
                <a16:creationId xmlns:a16="http://schemas.microsoft.com/office/drawing/2014/main" id="{1362DCEA-B41B-D3B5-04D4-89F6323C8098}"/>
              </a:ext>
            </a:extLst>
          </p:cNvPr>
          <p:cNvPicPr>
            <a:picLocks noChangeAspect="1"/>
          </p:cNvPicPr>
          <p:nvPr/>
        </p:nvPicPr>
        <p:blipFill>
          <a:blip r:embed="rId2"/>
          <a:srcRect t="2166" r="-1" b="3409"/>
          <a:stretch>
            <a:fillRect/>
          </a:stretch>
        </p:blipFill>
        <p:spPr>
          <a:xfrm>
            <a:off x="3306519" y="1587"/>
            <a:ext cx="4846882" cy="6856413"/>
          </a:xfrm>
          <a:custGeom>
            <a:avLst/>
            <a:gdLst/>
            <a:ahLst/>
            <a:cxnLst/>
            <a:rect l="l" t="t" r="r" b="b"/>
            <a:pathLst>
              <a:path w="5110407" h="6856413">
                <a:moveTo>
                  <a:pt x="121782" y="0"/>
                </a:moveTo>
                <a:lnTo>
                  <a:pt x="4731440" y="0"/>
                </a:lnTo>
                <a:lnTo>
                  <a:pt x="4775629" y="179775"/>
                </a:lnTo>
                <a:cubicBezTo>
                  <a:pt x="5052916" y="1415453"/>
                  <a:pt x="5165791" y="2739148"/>
                  <a:pt x="5084710" y="4108260"/>
                </a:cubicBezTo>
                <a:cubicBezTo>
                  <a:pt x="5038379" y="4890611"/>
                  <a:pt x="4930907" y="5650759"/>
                  <a:pt x="4768709" y="6381464"/>
                </a:cubicBezTo>
                <a:lnTo>
                  <a:pt x="4653290" y="6856413"/>
                </a:lnTo>
                <a:lnTo>
                  <a:pt x="0" y="6856413"/>
                </a:lnTo>
                <a:lnTo>
                  <a:pt x="21062" y="6803488"/>
                </a:lnTo>
                <a:cubicBezTo>
                  <a:pt x="355644" y="5917239"/>
                  <a:pt x="573134" y="4914171"/>
                  <a:pt x="636462" y="3844830"/>
                </a:cubicBezTo>
                <a:cubicBezTo>
                  <a:pt x="713862" y="2537857"/>
                  <a:pt x="550895" y="1302013"/>
                  <a:pt x="203879" y="236924"/>
                </a:cubicBezTo>
                <a:close/>
              </a:path>
            </a:pathLst>
          </a:custGeom>
        </p:spPr>
      </p:pic>
      <p:sp>
        <p:nvSpPr>
          <p:cNvPr id="2" name="Title 1">
            <a:extLst>
              <a:ext uri="{FF2B5EF4-FFF2-40B4-BE49-F238E27FC236}">
                <a16:creationId xmlns:a16="http://schemas.microsoft.com/office/drawing/2014/main" id="{30AAC26C-9878-B5A7-CE2C-04E5DF397109}"/>
              </a:ext>
            </a:extLst>
          </p:cNvPr>
          <p:cNvSpPr>
            <a:spLocks noGrp="1"/>
          </p:cNvSpPr>
          <p:nvPr>
            <p:ph type="title"/>
          </p:nvPr>
        </p:nvSpPr>
        <p:spPr>
          <a:xfrm>
            <a:off x="481012" y="485775"/>
            <a:ext cx="2825506" cy="5719762"/>
          </a:xfrm>
        </p:spPr>
        <p:txBody>
          <a:bodyPr>
            <a:normAutofit/>
          </a:bodyPr>
          <a:lstStyle/>
          <a:p>
            <a:r>
              <a:rPr lang="en-US" sz="3600" b="1" dirty="0"/>
              <a:t>What makes </a:t>
            </a:r>
            <a:r>
              <a:rPr lang="en-US" sz="3600" b="1" dirty="0" err="1"/>
              <a:t>Skillify</a:t>
            </a:r>
            <a:r>
              <a:rPr lang="en-US" sz="3600" b="1" dirty="0"/>
              <a:t> technologically advanced:</a:t>
            </a:r>
            <a:endParaRPr lang="en-KZ" sz="3600" dirty="0"/>
          </a:p>
        </p:txBody>
      </p:sp>
      <p:sp>
        <p:nvSpPr>
          <p:cNvPr id="3" name="Content Placeholder 2">
            <a:extLst>
              <a:ext uri="{FF2B5EF4-FFF2-40B4-BE49-F238E27FC236}">
                <a16:creationId xmlns:a16="http://schemas.microsoft.com/office/drawing/2014/main" id="{9B92DC61-7B54-55DC-E558-3B59BB2F5A46}"/>
              </a:ext>
            </a:extLst>
          </p:cNvPr>
          <p:cNvSpPr>
            <a:spLocks noGrp="1"/>
          </p:cNvSpPr>
          <p:nvPr>
            <p:ph idx="1"/>
          </p:nvPr>
        </p:nvSpPr>
        <p:spPr>
          <a:xfrm>
            <a:off x="8418513" y="569118"/>
            <a:ext cx="3292475" cy="5719763"/>
          </a:xfrm>
        </p:spPr>
        <p:txBody>
          <a:bodyPr anchor="ctr">
            <a:noAutofit/>
          </a:bodyPr>
          <a:lstStyle/>
          <a:p>
            <a:pPr marL="0" lvl="0" indent="0" eaLnBrk="0" fontAlgn="base" hangingPunct="0">
              <a:spcBef>
                <a:spcPct val="0"/>
              </a:spcBef>
              <a:spcAft>
                <a:spcPts val="600"/>
              </a:spcAft>
              <a:buNone/>
            </a:pPr>
            <a:r>
              <a:rPr lang="en-US" altLang="en-KZ" sz="1800">
                <a:latin typeface="Arial" panose="020B0604020202020204" pitchFamily="34" charset="0"/>
              </a:rPr>
              <a:t>The goal of Skillify is not just to give badges —but to help students see their growth and learn consciously.In the future, we plan to add:sharing achievements on social media,mentor and teacher accounts to track student progress,and challenges like “Badge of the Week” or “Team Quest.”Thus, Skillify can become part of an educational ecosystemwhere every skill matters, and learning becomes a fun, meaningful journey.</a:t>
            </a:r>
            <a:endParaRPr kumimoji="0" lang="en-KZ" altLang="en-KZ" sz="180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1588665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56">
            <a:extLst>
              <a:ext uri="{FF2B5EF4-FFF2-40B4-BE49-F238E27FC236}">
                <a16:creationId xmlns:a16="http://schemas.microsoft.com/office/drawing/2014/main" id="{131BAD53-4E89-4F62-BBB7-26359763ED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Shape 58">
            <a:extLst>
              <a:ext uri="{FF2B5EF4-FFF2-40B4-BE49-F238E27FC236}">
                <a16:creationId xmlns:a16="http://schemas.microsoft.com/office/drawing/2014/main" id="{62756DA2-40EB-4C6F-B962-5822FFB54F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56AD22D-2712-F5C9-CC2F-3C7779CCAB2C}"/>
              </a:ext>
            </a:extLst>
          </p:cNvPr>
          <p:cNvSpPr>
            <a:spLocks noGrp="1"/>
          </p:cNvSpPr>
          <p:nvPr>
            <p:ph type="title"/>
          </p:nvPr>
        </p:nvSpPr>
        <p:spPr>
          <a:xfrm>
            <a:off x="838200" y="609600"/>
            <a:ext cx="3739341" cy="1330839"/>
          </a:xfrm>
        </p:spPr>
        <p:txBody>
          <a:bodyPr>
            <a:normAutofit/>
          </a:bodyPr>
          <a:lstStyle/>
          <a:p>
            <a:r>
              <a:rPr lang="en-US" b="1" dirty="0"/>
              <a:t>Our team</a:t>
            </a:r>
            <a:endParaRPr lang="en-KZ" dirty="0"/>
          </a:p>
        </p:txBody>
      </p:sp>
      <p:sp>
        <p:nvSpPr>
          <p:cNvPr id="4" name="Rectangle 1">
            <a:extLst>
              <a:ext uri="{FF2B5EF4-FFF2-40B4-BE49-F238E27FC236}">
                <a16:creationId xmlns:a16="http://schemas.microsoft.com/office/drawing/2014/main" id="{5E81BCBA-B8EA-FD34-652C-1C1B8EAEA123}"/>
              </a:ext>
            </a:extLst>
          </p:cNvPr>
          <p:cNvSpPr>
            <a:spLocks noGrp="1" noChangeArrowheads="1"/>
          </p:cNvSpPr>
          <p:nvPr>
            <p:ph idx="1"/>
          </p:nvPr>
        </p:nvSpPr>
        <p:spPr bwMode="auto">
          <a:xfrm>
            <a:off x="862366" y="2194102"/>
            <a:ext cx="3427001" cy="3908586"/>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Ctr="0" compatLnSpc="1">
            <a:prstTxWarp prst="textNoShape">
              <a:avLst/>
            </a:prstTxWarp>
            <a:normAutofit lnSpcReduction="10000"/>
          </a:bodyPr>
          <a:lstStyle/>
          <a:p>
            <a:pPr marL="0" lvl="0" indent="0" eaLnBrk="0" fontAlgn="base" hangingPunct="0">
              <a:spcBef>
                <a:spcPct val="0"/>
              </a:spcBef>
              <a:spcAft>
                <a:spcPts val="600"/>
              </a:spcAft>
              <a:buNone/>
            </a:pPr>
            <a:r>
              <a:rPr lang="en-US" altLang="en-KZ" sz="2000" dirty="0">
                <a:latin typeface="Arial" panose="020B0604020202020204" pitchFamily="34" charset="0"/>
              </a:rPr>
              <a:t>Zhansaya is a product designer responsible for the visual concept, UX/UI, and brand of </a:t>
            </a:r>
            <a:r>
              <a:rPr lang="en-US" altLang="en-KZ" sz="2000" dirty="0" err="1">
                <a:latin typeface="Arial" panose="020B0604020202020204" pitchFamily="34" charset="0"/>
              </a:rPr>
              <a:t>Skillify</a:t>
            </a:r>
            <a:r>
              <a:rPr lang="en-US" altLang="en-KZ" sz="2000" dirty="0">
                <a:latin typeface="Arial" panose="020B0604020202020204" pitchFamily="34" charset="0"/>
              </a:rPr>
              <a:t>. Nariman is a backend/frontend developer, building the architecture and overseeing functionality.</a:t>
            </a:r>
          </a:p>
          <a:p>
            <a:pPr marL="0" lvl="0" indent="0" eaLnBrk="0" fontAlgn="base" hangingPunct="0">
              <a:spcBef>
                <a:spcPct val="0"/>
              </a:spcBef>
              <a:spcAft>
                <a:spcPts val="600"/>
              </a:spcAft>
              <a:buNone/>
            </a:pPr>
            <a:r>
              <a:rPr lang="en-US" altLang="en-KZ" sz="2000" dirty="0">
                <a:latin typeface="Arial" panose="020B0604020202020204" pitchFamily="34" charset="0"/>
              </a:rPr>
              <a:t>Together, we are creating a project that connects technology and education. Our goal is to make recognition of achievements accessible to every student.</a:t>
            </a:r>
            <a:endParaRPr kumimoji="0" lang="en-KZ" altLang="en-KZ" sz="2000" b="0" i="0" u="none" strike="noStrike" cap="none" normalizeH="0" baseline="0" dirty="0">
              <a:ln>
                <a:noFill/>
              </a:ln>
              <a:effectLst/>
              <a:latin typeface="Arial" panose="020B0604020202020204" pitchFamily="34" charset="0"/>
            </a:endParaRPr>
          </a:p>
        </p:txBody>
      </p:sp>
      <p:pic>
        <p:nvPicPr>
          <p:cNvPr id="5" name="Picture 4">
            <a:extLst>
              <a:ext uri="{FF2B5EF4-FFF2-40B4-BE49-F238E27FC236}">
                <a16:creationId xmlns:a16="http://schemas.microsoft.com/office/drawing/2014/main" id="{5119B1E1-A7F4-BA20-E40F-052C9D1E704E}"/>
              </a:ext>
            </a:extLst>
          </p:cNvPr>
          <p:cNvPicPr>
            <a:picLocks noChangeAspect="1"/>
          </p:cNvPicPr>
          <p:nvPr/>
        </p:nvPicPr>
        <p:blipFill>
          <a:blip r:embed="rId2"/>
          <a:stretch>
            <a:fillRect/>
          </a:stretch>
        </p:blipFill>
        <p:spPr>
          <a:xfrm>
            <a:off x="7196077" y="661916"/>
            <a:ext cx="2653900" cy="5557909"/>
          </a:xfrm>
          <a:prstGeom prst="rect">
            <a:avLst/>
          </a:prstGeom>
        </p:spPr>
      </p:pic>
    </p:spTree>
    <p:extLst>
      <p:ext uri="{BB962C8B-B14F-4D97-AF65-F5344CB8AC3E}">
        <p14:creationId xmlns:p14="http://schemas.microsoft.com/office/powerpoint/2010/main" val="3816164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61293230-B0F6-45B1-96D1-13D18E24299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0A1E0707-4985-454B-ACE0-4855BB55875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BA10FD1-FD09-40ED-42EC-CD23BEE55059}"/>
              </a:ext>
            </a:extLst>
          </p:cNvPr>
          <p:cNvSpPr>
            <a:spLocks noGrp="1"/>
          </p:cNvSpPr>
          <p:nvPr>
            <p:ph type="title"/>
          </p:nvPr>
        </p:nvSpPr>
        <p:spPr>
          <a:xfrm>
            <a:off x="733427" y="609599"/>
            <a:ext cx="3686174" cy="1322888"/>
          </a:xfrm>
        </p:spPr>
        <p:txBody>
          <a:bodyPr>
            <a:normAutofit/>
          </a:bodyPr>
          <a:lstStyle/>
          <a:p>
            <a:r>
              <a:rPr lang="en-US" b="1" dirty="0"/>
              <a:t>Development plans</a:t>
            </a:r>
            <a:endParaRPr lang="en-KZ" dirty="0"/>
          </a:p>
        </p:txBody>
      </p:sp>
      <p:sp>
        <p:nvSpPr>
          <p:cNvPr id="4" name="Rectangle 1">
            <a:extLst>
              <a:ext uri="{FF2B5EF4-FFF2-40B4-BE49-F238E27FC236}">
                <a16:creationId xmlns:a16="http://schemas.microsoft.com/office/drawing/2014/main" id="{5D2E2EA2-D6C9-9EAB-02F1-348CA63B81CC}"/>
              </a:ext>
            </a:extLst>
          </p:cNvPr>
          <p:cNvSpPr>
            <a:spLocks noGrp="1" noChangeArrowheads="1"/>
          </p:cNvSpPr>
          <p:nvPr>
            <p:ph idx="1"/>
          </p:nvPr>
        </p:nvSpPr>
        <p:spPr bwMode="auto">
          <a:xfrm>
            <a:off x="733427" y="2227231"/>
            <a:ext cx="3543298" cy="402117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Ctr="0" compatLnSpc="1">
            <a:prstTxWarp prst="textNoShape">
              <a:avLst/>
            </a:prstTxWarp>
            <a:noAutofit/>
          </a:bodyPr>
          <a:lstStyle/>
          <a:p>
            <a:pPr marL="0" lvl="0" indent="0" eaLnBrk="0" fontAlgn="base" hangingPunct="0">
              <a:spcBef>
                <a:spcPct val="0"/>
              </a:spcBef>
              <a:spcAft>
                <a:spcPts val="600"/>
              </a:spcAft>
              <a:buNone/>
            </a:pPr>
            <a:r>
              <a:rPr lang="en-US" altLang="en-KZ" sz="2000" dirty="0">
                <a:latin typeface="Arial" panose="020B0604020202020204" pitchFamily="34" charset="0"/>
              </a:rPr>
              <a:t>Pilot implementation in </a:t>
            </a:r>
            <a:r>
              <a:rPr lang="en-US" altLang="en-KZ" sz="2000" dirty="0" err="1">
                <a:latin typeface="Arial" panose="020B0604020202020204" pitchFamily="34" charset="0"/>
              </a:rPr>
              <a:t>Kokshetau</a:t>
            </a:r>
            <a:r>
              <a:rPr lang="en-US" altLang="en-KZ" sz="2000" dirty="0">
                <a:latin typeface="Arial" panose="020B0604020202020204" pitchFamily="34" charset="0"/>
              </a:rPr>
              <a:t> schools and colleges.</a:t>
            </a:r>
          </a:p>
          <a:p>
            <a:pPr marL="0" lvl="0" indent="0" eaLnBrk="0" fontAlgn="base" hangingPunct="0">
              <a:spcBef>
                <a:spcPct val="0"/>
              </a:spcBef>
              <a:spcAft>
                <a:spcPts val="600"/>
              </a:spcAft>
              <a:buNone/>
            </a:pPr>
            <a:r>
              <a:rPr lang="en-US" altLang="en-KZ" sz="2000" dirty="0">
                <a:latin typeface="Arial" panose="020B0604020202020204" pitchFamily="34" charset="0"/>
              </a:rPr>
              <a:t>Integration with educational systems (Google Classroom, Moodle). Addition of AI that will analyze achievements and suggest new skills for development. Gamification: rankings, levels, challenges. Public portfolios: the ability to share your badges on LinkedIn and social media.</a:t>
            </a:r>
            <a:endParaRPr kumimoji="0" lang="en-KZ" altLang="en-KZ" sz="2000" i="0" u="none" strike="noStrike" cap="none" normalizeH="0" baseline="0" dirty="0">
              <a:ln>
                <a:noFill/>
              </a:ln>
              <a:effectLst/>
              <a:latin typeface="Arial" panose="020B0604020202020204" pitchFamily="34" charset="0"/>
            </a:endParaRPr>
          </a:p>
        </p:txBody>
      </p:sp>
      <p:pic>
        <p:nvPicPr>
          <p:cNvPr id="5" name="Picture 4" descr="A screenshot of a cell phone&#10;&#10;AI-generated content may be incorrect.">
            <a:extLst>
              <a:ext uri="{FF2B5EF4-FFF2-40B4-BE49-F238E27FC236}">
                <a16:creationId xmlns:a16="http://schemas.microsoft.com/office/drawing/2014/main" id="{258C6E82-7972-C44A-F61B-BE8FFCAE982D}"/>
              </a:ext>
            </a:extLst>
          </p:cNvPr>
          <p:cNvPicPr>
            <a:picLocks noChangeAspect="1"/>
          </p:cNvPicPr>
          <p:nvPr/>
        </p:nvPicPr>
        <p:blipFill>
          <a:blip r:embed="rId2"/>
          <a:stretch>
            <a:fillRect/>
          </a:stretch>
        </p:blipFill>
        <p:spPr>
          <a:xfrm>
            <a:off x="6001122" y="1073835"/>
            <a:ext cx="2366940" cy="4710330"/>
          </a:xfrm>
          <a:prstGeom prst="rect">
            <a:avLst/>
          </a:prstGeom>
        </p:spPr>
      </p:pic>
      <p:pic>
        <p:nvPicPr>
          <p:cNvPr id="7" name="Picture 6" descr="A screenshot of a phone&#10;&#10;AI-generated content may be incorrect.">
            <a:extLst>
              <a:ext uri="{FF2B5EF4-FFF2-40B4-BE49-F238E27FC236}">
                <a16:creationId xmlns:a16="http://schemas.microsoft.com/office/drawing/2014/main" id="{67D39B4E-7243-8B9D-38C8-AF6F229D4878}"/>
              </a:ext>
            </a:extLst>
          </p:cNvPr>
          <p:cNvPicPr>
            <a:picLocks noChangeAspect="1"/>
          </p:cNvPicPr>
          <p:nvPr/>
        </p:nvPicPr>
        <p:blipFill>
          <a:blip r:embed="rId3"/>
          <a:stretch>
            <a:fillRect/>
          </a:stretch>
        </p:blipFill>
        <p:spPr>
          <a:xfrm>
            <a:off x="8673211" y="1073835"/>
            <a:ext cx="2449371" cy="4710330"/>
          </a:xfrm>
          <a:prstGeom prst="rect">
            <a:avLst/>
          </a:prstGeom>
        </p:spPr>
      </p:pic>
    </p:spTree>
    <p:extLst>
      <p:ext uri="{BB962C8B-B14F-4D97-AF65-F5344CB8AC3E}">
        <p14:creationId xmlns:p14="http://schemas.microsoft.com/office/powerpoint/2010/main" val="1873590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109</TotalTime>
  <Words>721</Words>
  <Application>Microsoft Office PowerPoint</Application>
  <PresentationFormat>Широкоэкранный</PresentationFormat>
  <Paragraphs>21</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Aptos</vt:lpstr>
      <vt:lpstr>Aptos Display</vt:lpstr>
      <vt:lpstr>Arial</vt:lpstr>
      <vt:lpstr>Calibri</vt:lpstr>
      <vt:lpstr>Office Theme</vt:lpstr>
      <vt:lpstr>Презентация PowerPoint</vt:lpstr>
      <vt:lpstr>Презентация PowerPoint</vt:lpstr>
      <vt:lpstr>Problem: Skills remain invisible</vt:lpstr>
      <vt:lpstr>Solution</vt:lpstr>
      <vt:lpstr> </vt:lpstr>
      <vt:lpstr>Technologies</vt:lpstr>
      <vt:lpstr>What makes Skillify technologically advanced:</vt:lpstr>
      <vt:lpstr>Our team</vt:lpstr>
      <vt:lpstr>Development plans</vt:lpstr>
      <vt:lpstr>Conclusion Mission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Tolebay, Zhansaya Kairatkyzy - (tolebay)</dc:creator>
  <cp:lastModifiedBy>Nariman Suleimenov</cp:lastModifiedBy>
  <cp:revision>5</cp:revision>
  <dcterms:created xsi:type="dcterms:W3CDTF">2025-11-07T22:13:09Z</dcterms:created>
  <dcterms:modified xsi:type="dcterms:W3CDTF">2025-11-09T14:38:04Z</dcterms:modified>
</cp:coreProperties>
</file>